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6" r:id="rId2"/>
    <p:sldId id="262" r:id="rId3"/>
    <p:sldId id="263" r:id="rId4"/>
    <p:sldId id="261" r:id="rId5"/>
    <p:sldId id="257" r:id="rId6"/>
    <p:sldId id="259" r:id="rId7"/>
    <p:sldId id="260"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46"/>
    <p:restoredTop sz="94618"/>
  </p:normalViewPr>
  <p:slideViewPr>
    <p:cSldViewPr snapToGrid="0" snapToObjects="1">
      <p:cViewPr>
        <p:scale>
          <a:sx n="62" d="100"/>
          <a:sy n="62" d="100"/>
        </p:scale>
        <p:origin x="-80" y="-4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7EF209-2C61-274B-BD96-22FA280BCBD5}" type="datetimeFigureOut">
              <a:rPr lang="en-US" smtClean="0"/>
              <a:t>5/5/19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F9376-D4EF-3742-92FC-CD0D4378E72A}" type="slidenum">
              <a:rPr lang="en-US" smtClean="0"/>
              <a:t>‹#›</a:t>
            </a:fld>
            <a:endParaRPr lang="en-US"/>
          </a:p>
        </p:txBody>
      </p:sp>
    </p:spTree>
    <p:extLst>
      <p:ext uri="{BB962C8B-B14F-4D97-AF65-F5344CB8AC3E}">
        <p14:creationId xmlns:p14="http://schemas.microsoft.com/office/powerpoint/2010/main" val="119874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7DAE5-268D-1642-AF72-3A5B7C8747F7}" type="datetimeFigureOut">
              <a:rPr lang="en-US" smtClean="0"/>
              <a:t>5/5/19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86AE5-DA62-2D48-AC79-B8C19A95D38E}" type="slidenum">
              <a:rPr lang="en-US" smtClean="0"/>
              <a:t>‹#›</a:t>
            </a:fld>
            <a:endParaRPr lang="en-US"/>
          </a:p>
        </p:txBody>
      </p:sp>
    </p:spTree>
    <p:extLst>
      <p:ext uri="{BB962C8B-B14F-4D97-AF65-F5344CB8AC3E}">
        <p14:creationId xmlns:p14="http://schemas.microsoft.com/office/powerpoint/2010/main" val="174498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 Education workshop is designed to </a:t>
            </a:r>
            <a:r>
              <a:rPr lang="en-US" baseline="0" dirty="0" smtClean="0"/>
              <a:t>introduce an additional technique for instructors and well as demonstrating how to apply it to an OEC skill </a:t>
            </a:r>
            <a:endParaRPr lang="en-US" dirty="0"/>
          </a:p>
        </p:txBody>
      </p:sp>
      <p:sp>
        <p:nvSpPr>
          <p:cNvPr id="4" name="Slide Number Placeholder 3"/>
          <p:cNvSpPr>
            <a:spLocks noGrp="1"/>
          </p:cNvSpPr>
          <p:nvPr>
            <p:ph type="sldNum" sz="quarter" idx="10"/>
          </p:nvPr>
        </p:nvSpPr>
        <p:spPr/>
        <p:txBody>
          <a:bodyPr/>
          <a:lstStyle/>
          <a:p>
            <a:fld id="{0A086AE5-DA62-2D48-AC79-B8C19A95D38E}" type="slidenum">
              <a:rPr lang="en-US" smtClean="0"/>
              <a:t>1</a:t>
            </a:fld>
            <a:endParaRPr lang="en-US"/>
          </a:p>
        </p:txBody>
      </p:sp>
    </p:spTree>
    <p:extLst>
      <p:ext uri="{BB962C8B-B14F-4D97-AF65-F5344CB8AC3E}">
        <p14:creationId xmlns:p14="http://schemas.microsoft.com/office/powerpoint/2010/main" val="363829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Compelling data to demonstrate the importance of using multi</a:t>
            </a:r>
            <a:r>
              <a:rPr lang="en-US" baseline="0" dirty="0" smtClean="0"/>
              <a:t> prong approach to delivering content.</a:t>
            </a:r>
          </a:p>
          <a:p>
            <a:pPr marL="171450" indent="-171450">
              <a:buFont typeface="Arial"/>
              <a:buChar char="•"/>
            </a:pPr>
            <a:r>
              <a:rPr lang="en-US" baseline="0" dirty="0" smtClean="0"/>
              <a:t>Not suggesting that Traditional style is bad or not preferred. But when you are doing skill based teaching the retention of knowledge and skill is elevated with greater modalities of learning.</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A086AE5-DA62-2D48-AC79-B8C19A95D38E}" type="slidenum">
              <a:rPr lang="en-US" smtClean="0"/>
              <a:t>2</a:t>
            </a:fld>
            <a:endParaRPr lang="en-US"/>
          </a:p>
        </p:txBody>
      </p:sp>
    </p:spTree>
    <p:extLst>
      <p:ext uri="{BB962C8B-B14F-4D97-AF65-F5344CB8AC3E}">
        <p14:creationId xmlns:p14="http://schemas.microsoft.com/office/powerpoint/2010/main" val="171962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differentiate</a:t>
            </a:r>
            <a:r>
              <a:rPr lang="en-US" baseline="0" dirty="0" smtClean="0"/>
              <a:t> between the two prong goals of this workshop</a:t>
            </a:r>
            <a:endParaRPr lang="en-US" dirty="0"/>
          </a:p>
        </p:txBody>
      </p:sp>
      <p:sp>
        <p:nvSpPr>
          <p:cNvPr id="4" name="Slide Number Placeholder 3"/>
          <p:cNvSpPr>
            <a:spLocks noGrp="1"/>
          </p:cNvSpPr>
          <p:nvPr>
            <p:ph type="sldNum" sz="quarter" idx="10"/>
          </p:nvPr>
        </p:nvSpPr>
        <p:spPr/>
        <p:txBody>
          <a:bodyPr/>
          <a:lstStyle/>
          <a:p>
            <a:fld id="{0A086AE5-DA62-2D48-AC79-B8C19A95D38E}" type="slidenum">
              <a:rPr lang="en-US" smtClean="0"/>
              <a:t>3</a:t>
            </a:fld>
            <a:endParaRPr lang="en-US"/>
          </a:p>
        </p:txBody>
      </p:sp>
    </p:spTree>
    <p:extLst>
      <p:ext uri="{BB962C8B-B14F-4D97-AF65-F5344CB8AC3E}">
        <p14:creationId xmlns:p14="http://schemas.microsoft.com/office/powerpoint/2010/main" val="380456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the nuts and bolts of this practice take time to highlight each step.</a:t>
            </a:r>
            <a:r>
              <a:rPr lang="en-US" baseline="0" dirty="0" smtClean="0"/>
              <a:t>  Allow questions to flow and provide personal examples.</a:t>
            </a:r>
            <a:endParaRPr lang="en-US" dirty="0"/>
          </a:p>
        </p:txBody>
      </p:sp>
      <p:sp>
        <p:nvSpPr>
          <p:cNvPr id="4" name="Slide Number Placeholder 3"/>
          <p:cNvSpPr>
            <a:spLocks noGrp="1"/>
          </p:cNvSpPr>
          <p:nvPr>
            <p:ph type="sldNum" sz="quarter" idx="10"/>
          </p:nvPr>
        </p:nvSpPr>
        <p:spPr/>
        <p:txBody>
          <a:bodyPr/>
          <a:lstStyle/>
          <a:p>
            <a:fld id="{0A086AE5-DA62-2D48-AC79-B8C19A95D38E}" type="slidenum">
              <a:rPr lang="en-US" smtClean="0"/>
              <a:t>5</a:t>
            </a:fld>
            <a:endParaRPr lang="en-US"/>
          </a:p>
        </p:txBody>
      </p:sp>
    </p:spTree>
    <p:extLst>
      <p:ext uri="{BB962C8B-B14F-4D97-AF65-F5344CB8AC3E}">
        <p14:creationId xmlns:p14="http://schemas.microsoft.com/office/powerpoint/2010/main" val="153176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a:t>
            </a:r>
            <a:r>
              <a:rPr lang="en-US" baseline="0" dirty="0" smtClean="0"/>
              <a:t> lesson plans help instructors to align the three step process.  Encourage instructors to complete lesson for skill based teaching to be able to have continuity with their teaching staff.</a:t>
            </a:r>
            <a:endParaRPr lang="en-US" dirty="0"/>
          </a:p>
        </p:txBody>
      </p:sp>
      <p:sp>
        <p:nvSpPr>
          <p:cNvPr id="4" name="Slide Number Placeholder 3"/>
          <p:cNvSpPr>
            <a:spLocks noGrp="1"/>
          </p:cNvSpPr>
          <p:nvPr>
            <p:ph type="sldNum" sz="quarter" idx="10"/>
          </p:nvPr>
        </p:nvSpPr>
        <p:spPr/>
        <p:txBody>
          <a:bodyPr/>
          <a:lstStyle/>
          <a:p>
            <a:fld id="{0A086AE5-DA62-2D48-AC79-B8C19A95D38E}" type="slidenum">
              <a:rPr lang="en-US" smtClean="0"/>
              <a:t>6</a:t>
            </a:fld>
            <a:endParaRPr lang="en-US"/>
          </a:p>
        </p:txBody>
      </p:sp>
    </p:spTree>
    <p:extLst>
      <p:ext uri="{BB962C8B-B14F-4D97-AF65-F5344CB8AC3E}">
        <p14:creationId xmlns:p14="http://schemas.microsoft.com/office/powerpoint/2010/main" val="41497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organized here.</a:t>
            </a:r>
            <a:r>
              <a:rPr lang="en-US" baseline="0" dirty="0" smtClean="0"/>
              <a:t>  Have materials ready. Be specific in your lesson plan preparation.  You can use the lesson plans in the file or makeup one of your own.</a:t>
            </a:r>
          </a:p>
          <a:p>
            <a:r>
              <a:rPr lang="en-US" baseline="0" dirty="0" smtClean="0"/>
              <a:t>Deliver clear and concise instructions for the content delivery portion of the lesson.</a:t>
            </a:r>
          </a:p>
        </p:txBody>
      </p:sp>
      <p:sp>
        <p:nvSpPr>
          <p:cNvPr id="4" name="Slide Number Placeholder 3"/>
          <p:cNvSpPr>
            <a:spLocks noGrp="1"/>
          </p:cNvSpPr>
          <p:nvPr>
            <p:ph type="sldNum" sz="quarter" idx="10"/>
          </p:nvPr>
        </p:nvSpPr>
        <p:spPr/>
        <p:txBody>
          <a:bodyPr/>
          <a:lstStyle/>
          <a:p>
            <a:fld id="{0A086AE5-DA62-2D48-AC79-B8C19A95D38E}" type="slidenum">
              <a:rPr lang="en-US" smtClean="0"/>
              <a:t>7</a:t>
            </a:fld>
            <a:endParaRPr lang="en-US"/>
          </a:p>
        </p:txBody>
      </p:sp>
    </p:spTree>
    <p:extLst>
      <p:ext uri="{BB962C8B-B14F-4D97-AF65-F5344CB8AC3E}">
        <p14:creationId xmlns:p14="http://schemas.microsoft.com/office/powerpoint/2010/main" val="197226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86AE5-DA62-2D48-AC79-B8C19A95D38E}" type="slidenum">
              <a:rPr lang="en-US" smtClean="0"/>
              <a:t>8</a:t>
            </a:fld>
            <a:endParaRPr lang="en-US"/>
          </a:p>
        </p:txBody>
      </p:sp>
    </p:spTree>
    <p:extLst>
      <p:ext uri="{BB962C8B-B14F-4D97-AF65-F5344CB8AC3E}">
        <p14:creationId xmlns:p14="http://schemas.microsoft.com/office/powerpoint/2010/main" val="421331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April 2019</a:t>
            </a:r>
            <a:endParaRPr lang="en-US"/>
          </a:p>
        </p:txBody>
      </p:sp>
      <p:sp>
        <p:nvSpPr>
          <p:cNvPr id="6" name="Footer Placeholder 5"/>
          <p:cNvSpPr>
            <a:spLocks noGrp="1"/>
          </p:cNvSpPr>
          <p:nvPr>
            <p:ph type="ftr" sz="quarter" idx="11"/>
          </p:nvPr>
        </p:nvSpPr>
        <p:spPr/>
        <p:txBody>
          <a:bodyPr/>
          <a:lstStyle/>
          <a:p>
            <a:r>
              <a:rPr lang="en-US" smtClean="0"/>
              <a:t>Powderfall 2019  Teaching Tools</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April 2019</a:t>
            </a:r>
            <a:endParaRPr lang="en-US"/>
          </a:p>
        </p:txBody>
      </p:sp>
      <p:sp>
        <p:nvSpPr>
          <p:cNvPr id="6" name="Footer Placeholder 5"/>
          <p:cNvSpPr>
            <a:spLocks noGrp="1"/>
          </p:cNvSpPr>
          <p:nvPr>
            <p:ph type="ftr" sz="quarter" idx="11"/>
          </p:nvPr>
        </p:nvSpPr>
        <p:spPr/>
        <p:txBody>
          <a:bodyPr/>
          <a:lstStyle/>
          <a:p>
            <a:r>
              <a:rPr lang="en-US" smtClean="0"/>
              <a:t>Powderfall 2019  Teaching Tools</a:t>
            </a: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April 2019</a:t>
            </a:r>
            <a:endParaRPr lang="en-US"/>
          </a:p>
        </p:txBody>
      </p:sp>
      <p:sp>
        <p:nvSpPr>
          <p:cNvPr id="6" name="Footer Placeholder 5"/>
          <p:cNvSpPr>
            <a:spLocks noGrp="1"/>
          </p:cNvSpPr>
          <p:nvPr>
            <p:ph type="ftr" sz="quarter" idx="11"/>
          </p:nvPr>
        </p:nvSpPr>
        <p:spPr/>
        <p:txBody>
          <a:bodyPr/>
          <a:lstStyle/>
          <a:p>
            <a:r>
              <a:rPr lang="en-US" smtClean="0"/>
              <a:t>Powderfall 2019  Teaching Tools</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April 2019</a:t>
            </a:r>
            <a:endParaRPr lang="en-US"/>
          </a:p>
        </p:txBody>
      </p:sp>
      <p:sp>
        <p:nvSpPr>
          <p:cNvPr id="6" name="Footer Placeholder 5"/>
          <p:cNvSpPr>
            <a:spLocks noGrp="1"/>
          </p:cNvSpPr>
          <p:nvPr>
            <p:ph type="ftr" sz="quarter" idx="11"/>
          </p:nvPr>
        </p:nvSpPr>
        <p:spPr/>
        <p:txBody>
          <a:bodyPr/>
          <a:lstStyle/>
          <a:p>
            <a:r>
              <a:rPr lang="en-US" smtClean="0"/>
              <a:t>Powderfall 2019  Teaching Tools</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April 2019</a:t>
            </a:r>
            <a:endParaRPr lang="en-US"/>
          </a:p>
        </p:txBody>
      </p:sp>
      <p:sp>
        <p:nvSpPr>
          <p:cNvPr id="8" name="Footer Placeholder 7"/>
          <p:cNvSpPr>
            <a:spLocks noGrp="1"/>
          </p:cNvSpPr>
          <p:nvPr>
            <p:ph type="ftr" sz="quarter" idx="11"/>
          </p:nvPr>
        </p:nvSpPr>
        <p:spPr/>
        <p:txBody>
          <a:bodyPr/>
          <a:lstStyle/>
          <a:p>
            <a:r>
              <a:rPr lang="en-US" smtClean="0"/>
              <a:t>Powderfall 2019  Teaching Tools</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April 2019</a:t>
            </a:r>
            <a:endParaRPr lang="en-US"/>
          </a:p>
        </p:txBody>
      </p:sp>
      <p:sp>
        <p:nvSpPr>
          <p:cNvPr id="4" name="Footer Placeholder 3"/>
          <p:cNvSpPr>
            <a:spLocks noGrp="1"/>
          </p:cNvSpPr>
          <p:nvPr>
            <p:ph type="ftr" sz="quarter" idx="11"/>
          </p:nvPr>
        </p:nvSpPr>
        <p:spPr/>
        <p:txBody>
          <a:bodyPr/>
          <a:lstStyle/>
          <a:p>
            <a:r>
              <a:rPr lang="en-US" smtClean="0"/>
              <a:t>Powderfall 2019  Teaching Tools</a:t>
            </a: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April 2019</a:t>
            </a:r>
            <a:endParaRPr lang="en-US"/>
          </a:p>
        </p:txBody>
      </p:sp>
      <p:sp>
        <p:nvSpPr>
          <p:cNvPr id="3" name="Footer Placeholder 2"/>
          <p:cNvSpPr>
            <a:spLocks noGrp="1"/>
          </p:cNvSpPr>
          <p:nvPr>
            <p:ph type="ftr" sz="quarter" idx="11"/>
          </p:nvPr>
        </p:nvSpPr>
        <p:spPr/>
        <p:txBody>
          <a:bodyPr/>
          <a:lstStyle/>
          <a:p>
            <a:r>
              <a:rPr lang="en-US" smtClean="0"/>
              <a:t>Powderfall 2019  Teaching Tools</a:t>
            </a: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2019</a:t>
            </a:r>
            <a:endParaRPr lang="en-US"/>
          </a:p>
        </p:txBody>
      </p:sp>
      <p:sp>
        <p:nvSpPr>
          <p:cNvPr id="6" name="Footer Placeholder 5"/>
          <p:cNvSpPr>
            <a:spLocks noGrp="1"/>
          </p:cNvSpPr>
          <p:nvPr>
            <p:ph type="ftr" sz="quarter" idx="11"/>
          </p:nvPr>
        </p:nvSpPr>
        <p:spPr/>
        <p:txBody>
          <a:bodyPr/>
          <a:lstStyle/>
          <a:p>
            <a:r>
              <a:rPr lang="en-US" smtClean="0"/>
              <a:t>Powderfall 2019  Teaching Tools</a:t>
            </a: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2019</a:t>
            </a:r>
            <a:endParaRPr lang="en-US"/>
          </a:p>
        </p:txBody>
      </p:sp>
      <p:sp>
        <p:nvSpPr>
          <p:cNvPr id="6" name="Footer Placeholder 5"/>
          <p:cNvSpPr>
            <a:spLocks noGrp="1"/>
          </p:cNvSpPr>
          <p:nvPr>
            <p:ph type="ftr" sz="quarter" idx="11"/>
          </p:nvPr>
        </p:nvSpPr>
        <p:spPr/>
        <p:txBody>
          <a:bodyPr/>
          <a:lstStyle/>
          <a:p>
            <a:r>
              <a:rPr lang="en-US" smtClean="0"/>
              <a:t>Powderfall 2019  Teaching Tools</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April 2019</a:t>
            </a:r>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Powderfall 2019  Teaching Tools</a:t>
            </a: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5782" y="768927"/>
            <a:ext cx="9578830" cy="4008452"/>
          </a:xfrm>
        </p:spPr>
        <p:txBody>
          <a:bodyPr>
            <a:normAutofit fontScale="90000"/>
          </a:bodyPr>
          <a:lstStyle/>
          <a:p>
            <a:r>
              <a:rPr lang="en-US" sz="9800" b="1" dirty="0" smtClean="0"/>
              <a:t>OEC - </a:t>
            </a:r>
            <a:r>
              <a:rPr lang="en-US" sz="9800" b="1" dirty="0"/>
              <a:t>Teaching Tools Workshop </a:t>
            </a:r>
            <a:r>
              <a:rPr lang="en-US" b="1" dirty="0"/>
              <a:t/>
            </a:r>
            <a:br>
              <a:rPr lang="en-US" b="1" dirty="0"/>
            </a:br>
            <a:endParaRPr lang="en-US" dirty="0"/>
          </a:p>
        </p:txBody>
      </p:sp>
      <p:sp>
        <p:nvSpPr>
          <p:cNvPr id="3" name="Subtitle 2"/>
          <p:cNvSpPr>
            <a:spLocks noGrp="1"/>
          </p:cNvSpPr>
          <p:nvPr>
            <p:ph type="subTitle" idx="1"/>
          </p:nvPr>
        </p:nvSpPr>
        <p:spPr/>
        <p:txBody>
          <a:bodyPr>
            <a:normAutofit fontScale="62500" lnSpcReduction="20000"/>
          </a:bodyPr>
          <a:lstStyle/>
          <a:p>
            <a:r>
              <a:rPr lang="en-US" sz="3200" b="1" dirty="0" smtClean="0"/>
              <a:t>Paula Knight</a:t>
            </a:r>
          </a:p>
          <a:p>
            <a:r>
              <a:rPr lang="en-US" sz="3200" b="1" dirty="0" smtClean="0"/>
              <a:t>Eastern Division </a:t>
            </a:r>
          </a:p>
          <a:p>
            <a:r>
              <a:rPr lang="en-US" sz="3200" b="1" dirty="0" smtClean="0"/>
              <a:t>National Ski Patrol</a:t>
            </a:r>
          </a:p>
          <a:p>
            <a:endParaRPr lang="en-US" sz="3200" b="1" dirty="0"/>
          </a:p>
        </p:txBody>
      </p:sp>
    </p:spTree>
    <p:extLst>
      <p:ext uri="{BB962C8B-B14F-4D97-AF65-F5344CB8AC3E}">
        <p14:creationId xmlns:p14="http://schemas.microsoft.com/office/powerpoint/2010/main" val="13186285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55089" y="1126392"/>
            <a:ext cx="7845510" cy="4094019"/>
          </a:xfrm>
          <a:prstGeom prst="rect">
            <a:avLst/>
          </a:prstGeom>
          <a:solidFill>
            <a:schemeClr val="bg1"/>
          </a:solidFill>
          <a:ln w="57150">
            <a:solidFill>
              <a:srgbClr val="FF0000"/>
            </a:solidFill>
          </a:ln>
        </p:spPr>
      </p:pic>
      <p:sp>
        <p:nvSpPr>
          <p:cNvPr id="5" name="Rectangular Callout 4"/>
          <p:cNvSpPr/>
          <p:nvPr/>
        </p:nvSpPr>
        <p:spPr>
          <a:xfrm>
            <a:off x="8707581" y="571499"/>
            <a:ext cx="2888673" cy="1766455"/>
          </a:xfrm>
          <a:prstGeom prst="wedgeRectCallout">
            <a:avLst>
              <a:gd name="adj1" fmla="val -78387"/>
              <a:gd name="adj2" fmla="val 54265"/>
            </a:avLst>
          </a:prstGeom>
          <a:gradFill flip="none" rotWithShape="1">
            <a:gsLst>
              <a:gs pos="0">
                <a:schemeClr val="accent5">
                  <a:tint val="70000"/>
                  <a:lumMod val="104000"/>
                  <a:tint val="66000"/>
                  <a:satMod val="160000"/>
                </a:schemeClr>
              </a:gs>
              <a:gs pos="50000">
                <a:schemeClr val="accent5">
                  <a:tint val="70000"/>
                  <a:lumMod val="104000"/>
                  <a:tint val="44500"/>
                  <a:satMod val="160000"/>
                </a:schemeClr>
              </a:gs>
              <a:gs pos="100000">
                <a:schemeClr val="accent5">
                  <a:tint val="70000"/>
                  <a:lumMod val="104000"/>
                  <a:tint val="23500"/>
                  <a:satMod val="160000"/>
                </a:schemeClr>
              </a:gs>
            </a:gsLst>
            <a:path path="circle">
              <a:fillToRect l="100000" t="100000"/>
            </a:path>
            <a:tileRect r="-100000" b="-100000"/>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smtClean="0"/>
              <a:t>Traditional</a:t>
            </a:r>
          </a:p>
          <a:p>
            <a:pPr algn="ctr"/>
            <a:r>
              <a:rPr lang="en-US" sz="3200" dirty="0" smtClean="0"/>
              <a:t>Instructional</a:t>
            </a:r>
          </a:p>
          <a:p>
            <a:pPr algn="ctr"/>
            <a:r>
              <a:rPr lang="en-US" sz="3200" dirty="0" smtClean="0"/>
              <a:t>Style</a:t>
            </a:r>
            <a:endParaRPr lang="en-US" sz="3200" dirty="0"/>
          </a:p>
        </p:txBody>
      </p:sp>
      <p:sp>
        <p:nvSpPr>
          <p:cNvPr id="7" name="Right Bracket 6"/>
          <p:cNvSpPr/>
          <p:nvPr/>
        </p:nvSpPr>
        <p:spPr>
          <a:xfrm>
            <a:off x="7564582" y="1199128"/>
            <a:ext cx="402974" cy="1579418"/>
          </a:xfrm>
          <a:prstGeom prst="rightBracket">
            <a:avLst/>
          </a:prstGeom>
          <a:solidFill>
            <a:schemeClr val="bg1"/>
          </a:solidFill>
          <a:ln w="76200">
            <a:solidFill>
              <a:srgbClr val="FF0000"/>
            </a:solidFill>
            <a:headEnd type="triangle"/>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0" name="Date Placeholder 9"/>
          <p:cNvSpPr>
            <a:spLocks noGrp="1"/>
          </p:cNvSpPr>
          <p:nvPr>
            <p:ph type="dt" sz="half" idx="10"/>
          </p:nvPr>
        </p:nvSpPr>
        <p:spPr/>
        <p:txBody>
          <a:bodyPr/>
          <a:lstStyle/>
          <a:p>
            <a:r>
              <a:rPr lang="en-US" dirty="0" smtClean="0"/>
              <a:t>April 2019</a:t>
            </a:r>
            <a:endParaRPr lang="en-US" dirty="0"/>
          </a:p>
        </p:txBody>
      </p:sp>
      <p:sp>
        <p:nvSpPr>
          <p:cNvPr id="11" name="Footer Placeholder 10"/>
          <p:cNvSpPr>
            <a:spLocks noGrp="1"/>
          </p:cNvSpPr>
          <p:nvPr>
            <p:ph type="ftr" sz="quarter" idx="11"/>
          </p:nvPr>
        </p:nvSpPr>
        <p:spPr/>
        <p:txBody>
          <a:bodyPr/>
          <a:lstStyle/>
          <a:p>
            <a:r>
              <a:rPr lang="en-US" dirty="0" err="1" smtClean="0"/>
              <a:t>Powderfall</a:t>
            </a:r>
            <a:r>
              <a:rPr lang="en-US" smtClean="0"/>
              <a:t> 2019  Teaching Tools</a:t>
            </a:r>
            <a:endParaRPr lang="en-US"/>
          </a:p>
        </p:txBody>
      </p:sp>
      <p:sp>
        <p:nvSpPr>
          <p:cNvPr id="12" name="Right Bracket 11"/>
          <p:cNvSpPr/>
          <p:nvPr/>
        </p:nvSpPr>
        <p:spPr>
          <a:xfrm>
            <a:off x="9232661" y="3379734"/>
            <a:ext cx="402974" cy="1579418"/>
          </a:xfrm>
          <a:prstGeom prst="rightBracket">
            <a:avLst/>
          </a:prstGeom>
          <a:solidFill>
            <a:schemeClr val="bg1"/>
          </a:solidFill>
          <a:ln w="76200">
            <a:solidFill>
              <a:srgbClr val="FF0000"/>
            </a:solidFill>
            <a:headEnd type="triangle"/>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9" name="Rectangular Callout 8"/>
          <p:cNvSpPr/>
          <p:nvPr/>
        </p:nvSpPr>
        <p:spPr>
          <a:xfrm>
            <a:off x="9800599" y="4008849"/>
            <a:ext cx="2391401" cy="2306786"/>
          </a:xfrm>
          <a:prstGeom prst="wedgeRectCallout">
            <a:avLst>
              <a:gd name="adj1" fmla="val -64412"/>
              <a:gd name="adj2" fmla="val -40261"/>
            </a:avLst>
          </a:prstGeom>
          <a:gradFill flip="none" rotWithShape="1">
            <a:gsLst>
              <a:gs pos="0">
                <a:schemeClr val="accent5">
                  <a:tint val="70000"/>
                  <a:lumMod val="104000"/>
                  <a:tint val="66000"/>
                  <a:satMod val="160000"/>
                </a:schemeClr>
              </a:gs>
              <a:gs pos="50000">
                <a:schemeClr val="accent5">
                  <a:tint val="70000"/>
                  <a:lumMod val="104000"/>
                  <a:tint val="44500"/>
                  <a:satMod val="160000"/>
                </a:schemeClr>
              </a:gs>
              <a:gs pos="100000">
                <a:schemeClr val="accent5">
                  <a:tint val="70000"/>
                  <a:lumMod val="104000"/>
                  <a:tint val="23500"/>
                  <a:satMod val="160000"/>
                </a:schemeClr>
              </a:gs>
            </a:gsLst>
            <a:path path="circle">
              <a:fillToRect l="100000" t="100000"/>
            </a:path>
            <a:tileRect r="-100000" b="-100000"/>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dirty="0" smtClean="0"/>
              <a:t>Skill </a:t>
            </a:r>
          </a:p>
          <a:p>
            <a:pPr algn="ctr"/>
            <a:r>
              <a:rPr lang="en-US" sz="3000" dirty="0" smtClean="0"/>
              <a:t>Based </a:t>
            </a:r>
          </a:p>
          <a:p>
            <a:pPr algn="ctr"/>
            <a:r>
              <a:rPr lang="en-US" sz="3000" dirty="0" smtClean="0"/>
              <a:t>Instructional</a:t>
            </a:r>
          </a:p>
          <a:p>
            <a:pPr algn="ctr"/>
            <a:r>
              <a:rPr lang="en-US" sz="3000" dirty="0" smtClean="0"/>
              <a:t>Style</a:t>
            </a:r>
          </a:p>
        </p:txBody>
      </p:sp>
    </p:spTree>
    <p:extLst>
      <p:ext uri="{BB962C8B-B14F-4D97-AF65-F5344CB8AC3E}">
        <p14:creationId xmlns:p14="http://schemas.microsoft.com/office/powerpoint/2010/main" val="1383299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3" y="624110"/>
            <a:ext cx="9883630" cy="1280890"/>
          </a:xfrm>
        </p:spPr>
        <p:txBody>
          <a:bodyPr>
            <a:normAutofit/>
          </a:bodyPr>
          <a:lstStyle/>
          <a:p>
            <a:r>
              <a:rPr lang="en-US" sz="6600" b="1" smtClean="0"/>
              <a:t>Goal:</a:t>
            </a:r>
            <a:endParaRPr lang="en-US" sz="6600" b="1"/>
          </a:p>
        </p:txBody>
      </p:sp>
      <p:sp>
        <p:nvSpPr>
          <p:cNvPr id="3" name="Content Placeholder 2"/>
          <p:cNvSpPr>
            <a:spLocks noGrp="1"/>
          </p:cNvSpPr>
          <p:nvPr>
            <p:ph idx="1"/>
          </p:nvPr>
        </p:nvSpPr>
        <p:spPr>
          <a:xfrm>
            <a:off x="2589212" y="1475509"/>
            <a:ext cx="8915400" cy="5008418"/>
          </a:xfrm>
        </p:spPr>
        <p:txBody>
          <a:bodyPr anchor="ctr">
            <a:normAutofit/>
          </a:bodyPr>
          <a:lstStyle/>
          <a:p>
            <a:pPr algn="just">
              <a:buFont typeface="Wingdings" charset="2"/>
              <a:buChar char="v"/>
            </a:pPr>
            <a:r>
              <a:rPr lang="en-US" sz="3600" b="1" i="1" dirty="0"/>
              <a:t>This workshop is designed to highlight relevant teaching </a:t>
            </a:r>
            <a:r>
              <a:rPr lang="en-US" sz="3600" b="1" i="1" dirty="0" smtClean="0"/>
              <a:t>principles </a:t>
            </a:r>
            <a:r>
              <a:rPr lang="en-US" sz="3600" b="1" i="1" dirty="0"/>
              <a:t>and practices as it relates to meeting the continuing education requirement for OEC instructors. </a:t>
            </a:r>
            <a:endParaRPr lang="en-US" sz="3600" b="1" i="1" dirty="0" smtClean="0"/>
          </a:p>
          <a:p>
            <a:pPr algn="just">
              <a:buFont typeface="Wingdings" charset="2"/>
              <a:buChar char="v"/>
            </a:pPr>
            <a:r>
              <a:rPr lang="en-US" sz="3600" b="1" i="1" dirty="0" smtClean="0"/>
              <a:t>Strategies </a:t>
            </a:r>
            <a:r>
              <a:rPr lang="en-US" sz="3600" b="1" i="1" dirty="0"/>
              <a:t>that engage learners will be introduced, practiced and reviewed. </a:t>
            </a:r>
            <a:endParaRPr lang="en-US" sz="3600" i="1" dirty="0"/>
          </a:p>
        </p:txBody>
      </p:sp>
      <p:sp>
        <p:nvSpPr>
          <p:cNvPr id="4" name="Date Placeholder 3"/>
          <p:cNvSpPr>
            <a:spLocks noGrp="1"/>
          </p:cNvSpPr>
          <p:nvPr>
            <p:ph type="dt" sz="half" idx="10"/>
          </p:nvPr>
        </p:nvSpPr>
        <p:spPr/>
        <p:txBody>
          <a:bodyPr/>
          <a:lstStyle/>
          <a:p>
            <a:r>
              <a:rPr lang="en-US" dirty="0" smtClean="0"/>
              <a:t>April 2019</a:t>
            </a:r>
            <a:endParaRPr lang="en-US" dirty="0"/>
          </a:p>
        </p:txBody>
      </p:sp>
      <p:sp>
        <p:nvSpPr>
          <p:cNvPr id="5" name="Footer Placeholder 4"/>
          <p:cNvSpPr>
            <a:spLocks noGrp="1"/>
          </p:cNvSpPr>
          <p:nvPr>
            <p:ph type="ftr" sz="quarter" idx="11"/>
          </p:nvPr>
        </p:nvSpPr>
        <p:spPr/>
        <p:txBody>
          <a:bodyPr/>
          <a:lstStyle/>
          <a:p>
            <a:r>
              <a:rPr lang="en-US" dirty="0" err="1" smtClean="0"/>
              <a:t>Powderfall</a:t>
            </a:r>
            <a:r>
              <a:rPr lang="en-US" dirty="0" smtClean="0"/>
              <a:t> 2019  Teaching Tools</a:t>
            </a:r>
            <a:endParaRPr lang="en-US" dirty="0"/>
          </a:p>
        </p:txBody>
      </p:sp>
    </p:spTree>
    <p:extLst>
      <p:ext uri="{BB962C8B-B14F-4D97-AF65-F5344CB8AC3E}">
        <p14:creationId xmlns:p14="http://schemas.microsoft.com/office/powerpoint/2010/main" val="714204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5" y="2140527"/>
            <a:ext cx="9571903" cy="2701636"/>
          </a:xfrm>
        </p:spPr>
        <p:txBody>
          <a:bodyPr>
            <a:normAutofit fontScale="90000"/>
          </a:bodyPr>
          <a:lstStyle/>
          <a:p>
            <a:r>
              <a:rPr lang="en-US" b="1" dirty="0" smtClean="0"/>
              <a:t>Objective</a:t>
            </a:r>
            <a:r>
              <a:rPr lang="en-US" dirty="0" smtClean="0"/>
              <a:t>: </a:t>
            </a:r>
            <a:br>
              <a:rPr lang="en-US" dirty="0" smtClean="0"/>
            </a:br>
            <a:r>
              <a:rPr lang="en-US" sz="4900" dirty="0" smtClean="0"/>
              <a:t>	Students will  review and practice the steps associated with Mini-Lessons.</a:t>
            </a: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Tree>
    <p:extLst>
      <p:ext uri="{BB962C8B-B14F-4D97-AF65-F5344CB8AC3E}">
        <p14:creationId xmlns:p14="http://schemas.microsoft.com/office/powerpoint/2010/main" val="3106049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Strategies for the Mini-Lesson</a:t>
            </a:r>
            <a:r>
              <a:rPr lang="en-US" dirty="0" smtClean="0"/>
              <a:t>:</a:t>
            </a:r>
            <a:br>
              <a:rPr lang="en-US" dirty="0" smtClean="0"/>
            </a:br>
            <a:endParaRPr lang="en-US" dirty="0"/>
          </a:p>
        </p:txBody>
      </p:sp>
      <p:sp>
        <p:nvSpPr>
          <p:cNvPr id="3" name="Content Placeholder 2"/>
          <p:cNvSpPr>
            <a:spLocks noGrp="1"/>
          </p:cNvSpPr>
          <p:nvPr>
            <p:ph idx="1"/>
          </p:nvPr>
        </p:nvSpPr>
        <p:spPr>
          <a:xfrm>
            <a:off x="2589212" y="1302327"/>
            <a:ext cx="8915400" cy="5126182"/>
          </a:xfrm>
        </p:spPr>
        <p:txBody>
          <a:bodyPr>
            <a:normAutofit/>
          </a:bodyPr>
          <a:lstStyle/>
          <a:p>
            <a:r>
              <a:rPr lang="en-US" sz="2800" b="1" dirty="0" smtClean="0"/>
              <a:t>Identify the skill</a:t>
            </a:r>
          </a:p>
          <a:p>
            <a:pPr lvl="1"/>
            <a:r>
              <a:rPr lang="en-US" sz="2400" b="1" dirty="0" smtClean="0"/>
              <a:t>Step One  		Introduction-  Set, define objective</a:t>
            </a:r>
          </a:p>
          <a:p>
            <a:pPr lvl="1"/>
            <a:r>
              <a:rPr lang="en-US" sz="2400" b="1" dirty="0" smtClean="0"/>
              <a:t>Step Two   	Instruction- 	I do, model and teach how 									the skill is done</a:t>
            </a:r>
          </a:p>
          <a:p>
            <a:pPr lvl="1"/>
            <a:r>
              <a:rPr lang="en-US" sz="2400" b="1" dirty="0" smtClean="0"/>
              <a:t>Step Three		Interaction- 	We do, together and 									instructor is there to guide</a:t>
            </a:r>
          </a:p>
          <a:p>
            <a:pPr lvl="1"/>
            <a:r>
              <a:rPr lang="en-US" sz="2400" b="1" dirty="0" smtClean="0"/>
              <a:t>Step Four		Closure-    	You do.  This is where the 									skill is done solely by the 									students.</a:t>
            </a:r>
          </a:p>
          <a:p>
            <a:pPr marL="457200" lvl="1" indent="0">
              <a:buNone/>
            </a:pPr>
            <a:r>
              <a:rPr lang="en-US" sz="2400" b="1" dirty="0" smtClean="0"/>
              <a:t>This strategy honors the gradual release of responsibility of learning to the student.</a:t>
            </a:r>
          </a:p>
          <a:p>
            <a:pPr lvl="1"/>
            <a:endParaRPr lang="en-US" dirty="0"/>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Tree>
    <p:extLst>
      <p:ext uri="{BB962C8B-B14F-4D97-AF65-F5344CB8AC3E}">
        <p14:creationId xmlns:p14="http://schemas.microsoft.com/office/powerpoint/2010/main" val="1618913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April 2019</a:t>
            </a:r>
            <a:endParaRPr lang="en-US"/>
          </a:p>
        </p:txBody>
      </p:sp>
      <p:sp>
        <p:nvSpPr>
          <p:cNvPr id="6" name="Footer Placeholder 5"/>
          <p:cNvSpPr>
            <a:spLocks noGrp="1"/>
          </p:cNvSpPr>
          <p:nvPr>
            <p:ph type="ftr" sz="quarter" idx="11"/>
          </p:nvPr>
        </p:nvSpPr>
        <p:spPr/>
        <p:txBody>
          <a:bodyPr/>
          <a:lstStyle/>
          <a:p>
            <a:r>
              <a:rPr lang="en-US" smtClean="0"/>
              <a:t>Powderfall 2019  Teaching Tools</a:t>
            </a:r>
            <a:endParaRPr lang="en-US"/>
          </a:p>
        </p:txBody>
      </p:sp>
      <p:pic>
        <p:nvPicPr>
          <p:cNvPr id="4" name="Content Placeholder 3"/>
          <p:cNvPicPr>
            <a:picLocks noGrp="1" noChangeAspect="1"/>
          </p:cNvPicPr>
          <p:nvPr>
            <p:ph idx="1"/>
          </p:nvPr>
        </p:nvPicPr>
        <p:blipFill>
          <a:blip r:embed="rId3"/>
          <a:stretch>
            <a:fillRect/>
          </a:stretch>
        </p:blipFill>
        <p:spPr>
          <a:xfrm>
            <a:off x="2478506" y="0"/>
            <a:ext cx="8037094" cy="6858000"/>
          </a:xfrm>
          <a:prstGeom prst="rect">
            <a:avLst/>
          </a:prstGeom>
        </p:spPr>
      </p:pic>
      <p:sp>
        <p:nvSpPr>
          <p:cNvPr id="2" name="TextBox 1"/>
          <p:cNvSpPr txBox="1"/>
          <p:nvPr/>
        </p:nvSpPr>
        <p:spPr>
          <a:xfrm>
            <a:off x="7557914" y="2048693"/>
            <a:ext cx="1208447" cy="369332"/>
          </a:xfrm>
          <a:prstGeom prst="rect">
            <a:avLst/>
          </a:prstGeom>
          <a:noFill/>
        </p:spPr>
        <p:txBody>
          <a:bodyPr wrap="square" rtlCol="0">
            <a:spAutoFit/>
          </a:bodyPr>
          <a:lstStyle/>
          <a:p>
            <a:r>
              <a:rPr lang="en-US" dirty="0" smtClean="0"/>
              <a:t>I do</a:t>
            </a:r>
            <a:endParaRPr lang="en-US" dirty="0"/>
          </a:p>
        </p:txBody>
      </p:sp>
      <p:sp>
        <p:nvSpPr>
          <p:cNvPr id="8" name="TextBox 7"/>
          <p:cNvSpPr txBox="1"/>
          <p:nvPr/>
        </p:nvSpPr>
        <p:spPr>
          <a:xfrm>
            <a:off x="7557914" y="2774727"/>
            <a:ext cx="1208447" cy="369332"/>
          </a:xfrm>
          <a:prstGeom prst="rect">
            <a:avLst/>
          </a:prstGeom>
          <a:noFill/>
        </p:spPr>
        <p:txBody>
          <a:bodyPr wrap="square" rtlCol="0">
            <a:spAutoFit/>
          </a:bodyPr>
          <a:lstStyle/>
          <a:p>
            <a:r>
              <a:rPr lang="en-US" dirty="0" smtClean="0"/>
              <a:t>I do</a:t>
            </a:r>
            <a:endParaRPr lang="en-US" dirty="0"/>
          </a:p>
        </p:txBody>
      </p:sp>
      <p:sp>
        <p:nvSpPr>
          <p:cNvPr id="9" name="TextBox 8"/>
          <p:cNvSpPr txBox="1"/>
          <p:nvPr/>
        </p:nvSpPr>
        <p:spPr>
          <a:xfrm>
            <a:off x="7557914" y="5212672"/>
            <a:ext cx="1208447" cy="369332"/>
          </a:xfrm>
          <a:prstGeom prst="rect">
            <a:avLst/>
          </a:prstGeom>
          <a:noFill/>
        </p:spPr>
        <p:txBody>
          <a:bodyPr wrap="square" rtlCol="0">
            <a:spAutoFit/>
          </a:bodyPr>
          <a:lstStyle/>
          <a:p>
            <a:r>
              <a:rPr lang="en-US" dirty="0" smtClean="0"/>
              <a:t>You do</a:t>
            </a:r>
            <a:endParaRPr lang="en-US" dirty="0"/>
          </a:p>
        </p:txBody>
      </p:sp>
      <p:sp>
        <p:nvSpPr>
          <p:cNvPr id="10" name="TextBox 9"/>
          <p:cNvSpPr txBox="1"/>
          <p:nvPr/>
        </p:nvSpPr>
        <p:spPr>
          <a:xfrm>
            <a:off x="7557914" y="3921996"/>
            <a:ext cx="1208447" cy="369332"/>
          </a:xfrm>
          <a:prstGeom prst="rect">
            <a:avLst/>
          </a:prstGeom>
          <a:noFill/>
        </p:spPr>
        <p:txBody>
          <a:bodyPr wrap="square" rtlCol="0">
            <a:spAutoFit/>
          </a:bodyPr>
          <a:lstStyle/>
          <a:p>
            <a:r>
              <a:rPr lang="en-US" dirty="0" smtClean="0"/>
              <a:t>We do</a:t>
            </a:r>
            <a:endParaRPr lang="en-US" dirty="0"/>
          </a:p>
        </p:txBody>
      </p:sp>
    </p:spTree>
    <p:extLst>
      <p:ext uri="{BB962C8B-B14F-4D97-AF65-F5344CB8AC3E}">
        <p14:creationId xmlns:p14="http://schemas.microsoft.com/office/powerpoint/2010/main" val="2904188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Practice time:</a:t>
            </a:r>
            <a:endParaRPr lang="en-US"/>
          </a:p>
        </p:txBody>
      </p:sp>
      <p:sp>
        <p:nvSpPr>
          <p:cNvPr id="3" name="Content Placeholder 2"/>
          <p:cNvSpPr>
            <a:spLocks noGrp="1"/>
          </p:cNvSpPr>
          <p:nvPr>
            <p:ph idx="1"/>
          </p:nvPr>
        </p:nvSpPr>
        <p:spPr>
          <a:xfrm>
            <a:off x="2589212" y="1371600"/>
            <a:ext cx="8915400" cy="4539622"/>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None/>
              <a:tabLst/>
              <a:defRPr/>
            </a:pPr>
            <a:r>
              <a:rPr lang="en-US" sz="3200" dirty="0" smtClean="0"/>
              <a:t>Three skill stations are set and ready for you to use the Mini-Lesson Strategy for teaching a skill.</a:t>
            </a:r>
          </a:p>
          <a:p>
            <a:pPr marL="0" marR="0" lvl="0" indent="0" defTabSz="914400" eaLnBrk="1" fontAlgn="auto" latinLnBrk="0" hangingPunct="1">
              <a:lnSpc>
                <a:spcPct val="100000"/>
              </a:lnSpc>
              <a:spcBef>
                <a:spcPts val="0"/>
              </a:spcBef>
              <a:spcAft>
                <a:spcPts val="0"/>
              </a:spcAft>
              <a:buClrTx/>
              <a:buSzTx/>
              <a:buNone/>
              <a:tabLst/>
              <a:defRPr/>
            </a:pPr>
            <a:endParaRPr lang="en-US" sz="3200" dirty="0"/>
          </a:p>
          <a:p>
            <a:pPr marL="0" marR="0" lvl="0" indent="0" defTabSz="914400" eaLnBrk="1" fontAlgn="auto" latinLnBrk="0" hangingPunct="1">
              <a:lnSpc>
                <a:spcPct val="100000"/>
              </a:lnSpc>
              <a:spcBef>
                <a:spcPts val="0"/>
              </a:spcBef>
              <a:spcAft>
                <a:spcPts val="0"/>
              </a:spcAft>
              <a:buClrTx/>
              <a:buSzTx/>
              <a:buNone/>
              <a:tabLst/>
              <a:defRPr/>
            </a:pPr>
            <a:r>
              <a:rPr lang="en-US" sz="3200" dirty="0" smtClean="0"/>
              <a:t>We will have 20 minutes at each station to follow the skill lesson. We will rotate a minimum of two times</a:t>
            </a:r>
          </a:p>
          <a:p>
            <a:pPr marL="0" marR="0" lvl="0" indent="0" defTabSz="914400" eaLnBrk="1" fontAlgn="auto" latinLnBrk="0" hangingPunct="1">
              <a:lnSpc>
                <a:spcPct val="100000"/>
              </a:lnSpc>
              <a:spcBef>
                <a:spcPts val="0"/>
              </a:spcBef>
              <a:spcAft>
                <a:spcPts val="0"/>
              </a:spcAft>
              <a:buClrTx/>
              <a:buSzTx/>
              <a:buNone/>
              <a:tabLst/>
              <a:defRPr/>
            </a:pPr>
            <a:endParaRPr lang="en-US" sz="3200" dirty="0"/>
          </a:p>
          <a:p>
            <a:pPr marL="0" marR="0" lvl="0" indent="0" defTabSz="914400" eaLnBrk="1" fontAlgn="auto" latinLnBrk="0" hangingPunct="1">
              <a:lnSpc>
                <a:spcPct val="100000"/>
              </a:lnSpc>
              <a:spcBef>
                <a:spcPts val="0"/>
              </a:spcBef>
              <a:spcAft>
                <a:spcPts val="0"/>
              </a:spcAft>
              <a:buClrTx/>
              <a:buSzTx/>
              <a:buNone/>
              <a:tabLst/>
              <a:defRPr/>
            </a:pPr>
            <a:r>
              <a:rPr lang="en-US" sz="3200" dirty="0" smtClean="0"/>
              <a:t>When instructed to we will gather together to discuss and evaluate activity.</a:t>
            </a:r>
          </a:p>
          <a:p>
            <a:pPr marL="0" marR="0" lvl="0" indent="0" defTabSz="914400" eaLnBrk="1" fontAlgn="auto" latinLnBrk="0" hangingPunct="1">
              <a:lnSpc>
                <a:spcPct val="100000"/>
              </a:lnSpc>
              <a:spcBef>
                <a:spcPts val="0"/>
              </a:spcBef>
              <a:spcAft>
                <a:spcPts val="0"/>
              </a:spcAft>
              <a:buClrTx/>
              <a:buSzTx/>
              <a:buNone/>
              <a:tabLst/>
              <a:defRPr/>
            </a:pPr>
            <a:endParaRPr lang="en-US" sz="3200" dirty="0"/>
          </a:p>
          <a:p>
            <a:pPr marL="0" marR="0" lvl="0" indent="0" defTabSz="914400" eaLnBrk="1" fontAlgn="auto" latinLnBrk="0" hangingPunct="1">
              <a:lnSpc>
                <a:spcPct val="100000"/>
              </a:lnSpc>
              <a:spcBef>
                <a:spcPts val="0"/>
              </a:spcBef>
              <a:spcAft>
                <a:spcPts val="0"/>
              </a:spcAft>
              <a:buClrTx/>
              <a:buSzTx/>
              <a:buNone/>
              <a:tabLst/>
              <a:defRPr/>
            </a:pPr>
            <a:endParaRPr lang="en-US" sz="3200" dirty="0"/>
          </a:p>
        </p:txBody>
      </p:sp>
      <p:sp>
        <p:nvSpPr>
          <p:cNvPr id="4" name="Date Placeholder 3"/>
          <p:cNvSpPr>
            <a:spLocks noGrp="1"/>
          </p:cNvSpPr>
          <p:nvPr>
            <p:ph type="dt" sz="half" idx="10"/>
          </p:nvPr>
        </p:nvSpPr>
        <p:spPr/>
        <p:txBody>
          <a:bodyPr/>
          <a:lstStyle/>
          <a:p>
            <a:r>
              <a:rPr lang="en-US" smtClean="0"/>
              <a:t>April 2019</a:t>
            </a:r>
            <a:endParaRPr lang="en-US"/>
          </a:p>
        </p:txBody>
      </p:sp>
      <p:sp>
        <p:nvSpPr>
          <p:cNvPr id="5" name="Footer Placeholder 4"/>
          <p:cNvSpPr>
            <a:spLocks noGrp="1"/>
          </p:cNvSpPr>
          <p:nvPr>
            <p:ph type="ftr" sz="quarter" idx="11"/>
          </p:nvPr>
        </p:nvSpPr>
        <p:spPr/>
        <p:txBody>
          <a:bodyPr/>
          <a:lstStyle/>
          <a:p>
            <a:r>
              <a:rPr lang="en-US" smtClean="0"/>
              <a:t>Powderfall 2019  Teaching Tools</a:t>
            </a:r>
            <a:endParaRPr lang="en-US"/>
          </a:p>
        </p:txBody>
      </p:sp>
    </p:spTree>
    <p:extLst>
      <p:ext uri="{BB962C8B-B14F-4D97-AF65-F5344CB8AC3E}">
        <p14:creationId xmlns:p14="http://schemas.microsoft.com/office/powerpoint/2010/main" val="1259584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382" y="3475674"/>
            <a:ext cx="8911687" cy="2119090"/>
          </a:xfrm>
        </p:spPr>
        <p:txBody>
          <a:bodyPr>
            <a:normAutofit/>
          </a:bodyPr>
          <a:lstStyle/>
          <a:p>
            <a:r>
              <a:rPr lang="en-US" dirty="0" smtClean="0"/>
              <a:t>Many thanks for spending this time working on developing the teaching strategy of “Mini-Lesson”.</a:t>
            </a:r>
            <a:endParaRPr lang="en-US" dirty="0"/>
          </a:p>
        </p:txBody>
      </p:sp>
      <p:sp>
        <p:nvSpPr>
          <p:cNvPr id="4" name="TextBox 3"/>
          <p:cNvSpPr txBox="1"/>
          <p:nvPr/>
        </p:nvSpPr>
        <p:spPr>
          <a:xfrm rot="20518289">
            <a:off x="6264924" y="5040766"/>
            <a:ext cx="4759036" cy="1107996"/>
          </a:xfrm>
          <a:prstGeom prst="rect">
            <a:avLst/>
          </a:prstGeom>
          <a:noFill/>
        </p:spPr>
        <p:txBody>
          <a:bodyPr wrap="square" rtlCol="0">
            <a:spAutoFit/>
          </a:bodyPr>
          <a:lstStyle/>
          <a:p>
            <a:r>
              <a:rPr lang="en-US" sz="6600" i="1" smtClean="0">
                <a:latin typeface="Segoe Script" charset="0"/>
                <a:ea typeface="Segoe Script" charset="0"/>
                <a:cs typeface="Segoe Script" charset="0"/>
              </a:rPr>
              <a:t>Paula</a:t>
            </a:r>
            <a:endParaRPr lang="en-US" sz="6600" i="1">
              <a:latin typeface="Segoe Script" charset="0"/>
              <a:ea typeface="Segoe Script" charset="0"/>
              <a:cs typeface="Segoe Script" charset="0"/>
            </a:endParaRPr>
          </a:p>
        </p:txBody>
      </p:sp>
      <p:sp>
        <p:nvSpPr>
          <p:cNvPr id="5" name="TextBox 4"/>
          <p:cNvSpPr txBox="1"/>
          <p:nvPr/>
        </p:nvSpPr>
        <p:spPr>
          <a:xfrm>
            <a:off x="2535382" y="1475509"/>
            <a:ext cx="9114702" cy="1862048"/>
          </a:xfrm>
          <a:prstGeom prst="rect">
            <a:avLst/>
          </a:prstGeom>
          <a:noFill/>
        </p:spPr>
        <p:txBody>
          <a:bodyPr wrap="square" rtlCol="0">
            <a:spAutoFit/>
          </a:bodyPr>
          <a:lstStyle/>
          <a:p>
            <a:r>
              <a:rPr lang="en-US" sz="11500" smtClean="0">
                <a:latin typeface="Apple Chancery" charset="0"/>
                <a:ea typeface="Apple Chancery" charset="0"/>
                <a:cs typeface="Apple Chancery" charset="0"/>
              </a:rPr>
              <a:t>Thank You</a:t>
            </a:r>
            <a:endParaRPr lang="en-US" sz="11500">
              <a:latin typeface="Apple Chancery" charset="0"/>
              <a:ea typeface="Apple Chancery" charset="0"/>
              <a:cs typeface="Apple Chancery" charset="0"/>
            </a:endParaRPr>
          </a:p>
        </p:txBody>
      </p:sp>
      <p:sp>
        <p:nvSpPr>
          <p:cNvPr id="6" name="Date Placeholder 5"/>
          <p:cNvSpPr>
            <a:spLocks noGrp="1"/>
          </p:cNvSpPr>
          <p:nvPr>
            <p:ph type="dt" sz="half" idx="10"/>
          </p:nvPr>
        </p:nvSpPr>
        <p:spPr/>
        <p:txBody>
          <a:bodyPr/>
          <a:lstStyle/>
          <a:p>
            <a:r>
              <a:rPr lang="en-US" smtClean="0"/>
              <a:t>April 2019</a:t>
            </a:r>
            <a:endParaRPr lang="en-US"/>
          </a:p>
        </p:txBody>
      </p:sp>
      <p:sp>
        <p:nvSpPr>
          <p:cNvPr id="7" name="Footer Placeholder 6"/>
          <p:cNvSpPr>
            <a:spLocks noGrp="1"/>
          </p:cNvSpPr>
          <p:nvPr>
            <p:ph type="ftr" sz="quarter" idx="11"/>
          </p:nvPr>
        </p:nvSpPr>
        <p:spPr/>
        <p:txBody>
          <a:bodyPr/>
          <a:lstStyle/>
          <a:p>
            <a:r>
              <a:rPr lang="en-US" smtClean="0"/>
              <a:t>Powderfall 2019  Teaching Tools</a:t>
            </a:r>
            <a:endParaRPr lang="en-US"/>
          </a:p>
        </p:txBody>
      </p:sp>
    </p:spTree>
    <p:extLst>
      <p:ext uri="{BB962C8B-B14F-4D97-AF65-F5344CB8AC3E}">
        <p14:creationId xmlns:p14="http://schemas.microsoft.com/office/powerpoint/2010/main" val="10074305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1819</TotalTime>
  <Words>398</Words>
  <Application>Microsoft Macintosh PowerPoint</Application>
  <PresentationFormat>Custom</PresentationFormat>
  <Paragraphs>64</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Wisp</vt:lpstr>
      <vt:lpstr>OEC - Teaching Tools Workshop  </vt:lpstr>
      <vt:lpstr>PowerPoint Presentation</vt:lpstr>
      <vt:lpstr>Goal:</vt:lpstr>
      <vt:lpstr>Objective:   Students will  review and practice the steps associated with Mini-Lessons.     </vt:lpstr>
      <vt:lpstr>Strategies for the Mini-Lesson: </vt:lpstr>
      <vt:lpstr>PowerPoint Presentation</vt:lpstr>
      <vt:lpstr>Practice time:</vt:lpstr>
      <vt:lpstr>Many thanks for spending this time working on developing the teaching strategy of “Mini-Lesson”.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 Teaching Tools Workshop  </dc:title>
  <dc:creator>Justin Regan</dc:creator>
  <cp:lastModifiedBy>Paula Knight</cp:lastModifiedBy>
  <cp:revision>30</cp:revision>
  <cp:lastPrinted>2019-03-30T19:33:48Z</cp:lastPrinted>
  <dcterms:created xsi:type="dcterms:W3CDTF">2019-03-20T01:21:06Z</dcterms:created>
  <dcterms:modified xsi:type="dcterms:W3CDTF">2019-05-05T14:21:19Z</dcterms:modified>
</cp:coreProperties>
</file>